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6" r:id="rId3"/>
    <p:sldId id="257" r:id="rId4"/>
    <p:sldId id="270" r:id="rId5"/>
    <p:sldId id="258" r:id="rId6"/>
    <p:sldId id="303" r:id="rId7"/>
    <p:sldId id="285" r:id="rId8"/>
    <p:sldId id="263" r:id="rId9"/>
    <p:sldId id="259" r:id="rId10"/>
    <p:sldId id="296" r:id="rId11"/>
    <p:sldId id="295" r:id="rId12"/>
    <p:sldId id="293" r:id="rId13"/>
    <p:sldId id="271" r:id="rId14"/>
    <p:sldId id="260" r:id="rId15"/>
    <p:sldId id="278" r:id="rId16"/>
    <p:sldId id="279" r:id="rId17"/>
    <p:sldId id="302" r:id="rId18"/>
    <p:sldId id="280" r:id="rId19"/>
    <p:sldId id="298" r:id="rId20"/>
    <p:sldId id="262" r:id="rId21"/>
    <p:sldId id="268" r:id="rId22"/>
    <p:sldId id="272" r:id="rId23"/>
    <p:sldId id="277" r:id="rId24"/>
    <p:sldId id="294" r:id="rId25"/>
    <p:sldId id="273" r:id="rId26"/>
    <p:sldId id="297" r:id="rId27"/>
    <p:sldId id="261" r:id="rId28"/>
    <p:sldId id="267" r:id="rId29"/>
    <p:sldId id="275" r:id="rId30"/>
    <p:sldId id="290" r:id="rId31"/>
    <p:sldId id="300" r:id="rId32"/>
    <p:sldId id="281" r:id="rId33"/>
    <p:sldId id="288" r:id="rId34"/>
    <p:sldId id="301" r:id="rId35"/>
    <p:sldId id="292" r:id="rId36"/>
    <p:sldId id="289" r:id="rId37"/>
    <p:sldId id="299" r:id="rId38"/>
    <p:sldId id="265" r:id="rId39"/>
    <p:sldId id="276" r:id="rId40"/>
    <p:sldId id="266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70"/>
            <p14:sldId id="258"/>
            <p14:sldId id="303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96"/>
            <p14:sldId id="295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302"/>
            <p14:sldId id="280"/>
            <p14:sldId id="298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77"/>
            <p14:sldId id="294"/>
            <p14:sldId id="273"/>
            <p14:sldId id="297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300"/>
            <p14:sldId id="281"/>
            <p14:sldId id="288"/>
            <p14:sldId id="301"/>
            <p14:sldId id="292"/>
            <p14:sldId id="289"/>
            <p14:sldId id="299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0FF"/>
    <a:srgbClr val="F9F7FF"/>
    <a:srgbClr val="E4DCFF"/>
    <a:srgbClr val="EDBA3A"/>
    <a:srgbClr val="EE78D5"/>
    <a:srgbClr val="2A1944"/>
    <a:srgbClr val="FFF99A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291139"/>
          <a:ext cx="1710322" cy="731945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3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300" b="1" kern="1200" dirty="0">
            <a:latin typeface="Rubik" pitchFamily="2" charset="-79"/>
            <a:cs typeface="Rubik" pitchFamily="2" charset="-79"/>
          </a:endParaRPr>
        </a:p>
      </dsp:txBody>
      <dsp:txXfrm>
        <a:off x="94896" y="1291139"/>
        <a:ext cx="1710322" cy="487963"/>
      </dsp:txXfrm>
    </dsp:sp>
    <dsp:sp modelId="{B76477DF-74FF-44AF-9DCC-9AA8CFB9C38E}">
      <dsp:nvSpPr>
        <dsp:cNvPr id="0" name=""/>
        <dsp:cNvSpPr/>
      </dsp:nvSpPr>
      <dsp:spPr>
        <a:xfrm>
          <a:off x="255758" y="1803978"/>
          <a:ext cx="2509992" cy="2059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300" kern="1200" dirty="0">
              <a:latin typeface="Rubik" pitchFamily="2" charset="-79"/>
              <a:cs typeface="Rubik" pitchFamily="2" charset="-79"/>
            </a:rPr>
          </a:br>
          <a:r>
            <a:rPr lang="en-CA" sz="13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)</a:t>
          </a:r>
          <a:endParaRPr lang="fr-CA" sz="13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300" i="1" kern="1200" dirty="0">
            <a:latin typeface="Rubik" pitchFamily="2" charset="-79"/>
            <a:cs typeface="Rubik" pitchFamily="2" charset="-79"/>
          </a:endParaRPr>
        </a:p>
      </dsp:txBody>
      <dsp:txXfrm>
        <a:off x="316070" y="1864290"/>
        <a:ext cx="2389368" cy="1938576"/>
      </dsp:txXfrm>
    </dsp:sp>
    <dsp:sp modelId="{2550911A-335F-4AE7-8612-D5A011611AA7}">
      <dsp:nvSpPr>
        <dsp:cNvPr id="0" name=""/>
        <dsp:cNvSpPr/>
      </dsp:nvSpPr>
      <dsp:spPr>
        <a:xfrm>
          <a:off x="2174338" y="13479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227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291139"/>
          <a:ext cx="1503818" cy="731945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3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291139"/>
        <a:ext cx="1503818" cy="487963"/>
      </dsp:txXfrm>
    </dsp:sp>
    <dsp:sp modelId="{6645F7B0-74B1-4EE7-B1EE-1939C03D7D87}">
      <dsp:nvSpPr>
        <dsp:cNvPr id="0" name=""/>
        <dsp:cNvSpPr/>
      </dsp:nvSpPr>
      <dsp:spPr>
        <a:xfrm>
          <a:off x="3394687" y="1770310"/>
          <a:ext cx="2449343" cy="2059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300" kern="1200" dirty="0">
              <a:latin typeface="Rubik" pitchFamily="2" charset="-79"/>
              <a:cs typeface="Rubik" pitchFamily="2" charset="-79"/>
            </a:rPr>
          </a:br>
          <a:endParaRPr lang="fr-CA" sz="13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300" kern="1200" dirty="0">
              <a:latin typeface="Rubik" pitchFamily="2" charset="-79"/>
              <a:cs typeface="Rubik" pitchFamily="2" charset="-79"/>
            </a:rPr>
          </a:br>
          <a:endParaRPr lang="fr-CA" sz="13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300" kern="1200" dirty="0">
            <a:latin typeface="Rubik" pitchFamily="2" charset="-79"/>
            <a:cs typeface="Rubik" pitchFamily="2" charset="-79"/>
          </a:endParaRPr>
        </a:p>
      </dsp:txBody>
      <dsp:txXfrm>
        <a:off x="3454999" y="1830622"/>
        <a:ext cx="2328719" cy="1938576"/>
      </dsp:txXfrm>
    </dsp:sp>
    <dsp:sp modelId="{6BBB33DE-00E2-495E-A6E0-C9CB819CE26E}">
      <dsp:nvSpPr>
        <dsp:cNvPr id="0" name=""/>
        <dsp:cNvSpPr/>
      </dsp:nvSpPr>
      <dsp:spPr>
        <a:xfrm>
          <a:off x="5148043" y="13479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227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291139"/>
          <a:ext cx="1503818" cy="731945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3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291139"/>
        <a:ext cx="1503818" cy="487963"/>
      </dsp:txXfrm>
    </dsp:sp>
    <dsp:sp modelId="{6677CF5E-3F6F-4C06-B875-285F67F9A65D}">
      <dsp:nvSpPr>
        <dsp:cNvPr id="0" name=""/>
        <dsp:cNvSpPr/>
      </dsp:nvSpPr>
      <dsp:spPr>
        <a:xfrm>
          <a:off x="6293351" y="1779103"/>
          <a:ext cx="2250734" cy="2059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3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3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300" i="1" kern="1200" dirty="0">
              <a:latin typeface="Rubik" pitchFamily="2" charset="-79"/>
              <a:cs typeface="Rubik" pitchFamily="2" charset="-79"/>
            </a:rPr>
          </a:br>
          <a:endParaRPr lang="fr-CA" sz="13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300" kern="1200" dirty="0">
            <a:latin typeface="Rubik" pitchFamily="2" charset="-79"/>
            <a:cs typeface="Rubik" pitchFamily="2" charset="-79"/>
          </a:endParaRPr>
        </a:p>
      </dsp:txBody>
      <dsp:txXfrm>
        <a:off x="6353663" y="1839415"/>
        <a:ext cx="2130110" cy="1938576"/>
      </dsp:txXfrm>
    </dsp:sp>
    <dsp:sp modelId="{5849A87C-DFAD-4CA9-8856-1E94DAC80EF9}">
      <dsp:nvSpPr>
        <dsp:cNvPr id="0" name=""/>
        <dsp:cNvSpPr/>
      </dsp:nvSpPr>
      <dsp:spPr>
        <a:xfrm>
          <a:off x="8060776" y="13479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227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291139"/>
          <a:ext cx="1503818" cy="731945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3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291139"/>
        <a:ext cx="1503818" cy="487963"/>
      </dsp:txXfrm>
    </dsp:sp>
    <dsp:sp modelId="{48E6AB2F-8444-40E4-A516-5B4984714DDD}">
      <dsp:nvSpPr>
        <dsp:cNvPr id="0" name=""/>
        <dsp:cNvSpPr/>
      </dsp:nvSpPr>
      <dsp:spPr>
        <a:xfrm>
          <a:off x="9145373" y="1779103"/>
          <a:ext cx="1878674" cy="2059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300" kern="1200" dirty="0">
              <a:latin typeface="Rubik" pitchFamily="2" charset="-79"/>
              <a:cs typeface="Rubik" pitchFamily="2" charset="-79"/>
            </a:rPr>
          </a:br>
          <a:r>
            <a:rPr lang="en-CA" sz="13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3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3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3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3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3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3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3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3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3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300" kern="1200" dirty="0">
            <a:latin typeface="Rubik" pitchFamily="2" charset="-79"/>
            <a:cs typeface="Rubik" pitchFamily="2" charset="-79"/>
          </a:endParaRPr>
        </a:p>
      </dsp:txBody>
      <dsp:txXfrm>
        <a:off x="9200397" y="1834127"/>
        <a:ext cx="1768626" cy="1949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384859"/>
          <a:ext cx="2381118" cy="1128689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384859"/>
        <a:ext cx="2381118" cy="752459"/>
      </dsp:txXfrm>
    </dsp:sp>
    <dsp:sp modelId="{151EF0D5-A7E5-40A2-A8C9-861D58E16A62}">
      <dsp:nvSpPr>
        <dsp:cNvPr id="0" name=""/>
        <dsp:cNvSpPr/>
      </dsp:nvSpPr>
      <dsp:spPr>
        <a:xfrm>
          <a:off x="511716" y="1215009"/>
          <a:ext cx="2381118" cy="159279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8367" y="1261660"/>
        <a:ext cx="2287816" cy="1499497"/>
      </dsp:txXfrm>
    </dsp:sp>
    <dsp:sp modelId="{E4DF7F90-B3FE-4487-AE64-75975E01AB49}">
      <dsp:nvSpPr>
        <dsp:cNvPr id="0" name=""/>
        <dsp:cNvSpPr/>
      </dsp:nvSpPr>
      <dsp:spPr>
        <a:xfrm rot="21598722">
          <a:off x="2746618" y="439362"/>
          <a:ext cx="765319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400" kern="1200"/>
        </a:p>
      </dsp:txBody>
      <dsp:txXfrm>
        <a:off x="2746618" y="557961"/>
        <a:ext cx="587470" cy="355697"/>
      </dsp:txXfrm>
    </dsp:sp>
    <dsp:sp modelId="{3A70962A-5899-4658-937D-E01F124456AC}">
      <dsp:nvSpPr>
        <dsp:cNvPr id="0" name=""/>
        <dsp:cNvSpPr/>
      </dsp:nvSpPr>
      <dsp:spPr>
        <a:xfrm>
          <a:off x="3829558" y="334801"/>
          <a:ext cx="2381118" cy="1128689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34801"/>
        <a:ext cx="2381118" cy="752459"/>
      </dsp:txXfrm>
    </dsp:sp>
    <dsp:sp modelId="{4F2E9ECE-FE4B-401A-A084-D85A93E95BD1}">
      <dsp:nvSpPr>
        <dsp:cNvPr id="0" name=""/>
        <dsp:cNvSpPr/>
      </dsp:nvSpPr>
      <dsp:spPr>
        <a:xfrm>
          <a:off x="4290159" y="1209792"/>
          <a:ext cx="2381118" cy="1793033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2675" y="1262308"/>
        <a:ext cx="2276086" cy="1688001"/>
      </dsp:txXfrm>
    </dsp:sp>
    <dsp:sp modelId="{8F3C976B-D2E9-44A9-A8F8-8B512F85938E}">
      <dsp:nvSpPr>
        <dsp:cNvPr id="0" name=""/>
        <dsp:cNvSpPr/>
      </dsp:nvSpPr>
      <dsp:spPr>
        <a:xfrm rot="2044">
          <a:off x="6571561" y="455116"/>
          <a:ext cx="765421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400" kern="1200"/>
        </a:p>
      </dsp:txBody>
      <dsp:txXfrm>
        <a:off x="6571561" y="573629"/>
        <a:ext cx="587572" cy="355697"/>
      </dsp:txXfrm>
    </dsp:sp>
    <dsp:sp modelId="{1A2E0E8C-7E3E-4681-A6BE-0C89E5AFDFDE}">
      <dsp:nvSpPr>
        <dsp:cNvPr id="0" name=""/>
        <dsp:cNvSpPr/>
      </dsp:nvSpPr>
      <dsp:spPr>
        <a:xfrm>
          <a:off x="7654552" y="414894"/>
          <a:ext cx="2381118" cy="1128689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14894"/>
        <a:ext cx="2381118" cy="752459"/>
      </dsp:txXfrm>
    </dsp:sp>
    <dsp:sp modelId="{BC79C368-E176-4F98-9494-EBB8FA22201E}">
      <dsp:nvSpPr>
        <dsp:cNvPr id="0" name=""/>
        <dsp:cNvSpPr/>
      </dsp:nvSpPr>
      <dsp:spPr>
        <a:xfrm>
          <a:off x="7713296" y="1159714"/>
          <a:ext cx="3248155" cy="147265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7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6429" y="1202847"/>
        <a:ext cx="3161889" cy="13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2025-03-01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samedi 1er mars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CBD94-8E0B-40EB-814E-3414C7DE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Roadmap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66136-B60F-45BC-B5F3-4CDD357C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Développement</a:t>
            </a:r>
            <a:r>
              <a:rPr lang="en-CA" dirty="0"/>
              <a:t> du driver</a:t>
            </a:r>
          </a:p>
          <a:p>
            <a:pPr lvl="1"/>
            <a:r>
              <a:rPr lang="en-CA" dirty="0" err="1"/>
              <a:t>Bloquant</a:t>
            </a:r>
            <a:r>
              <a:rPr lang="en-CA" dirty="0"/>
              <a:t> pour le </a:t>
            </a:r>
            <a:r>
              <a:rPr lang="en-CA" dirty="0" err="1"/>
              <a:t>reste</a:t>
            </a:r>
            <a:r>
              <a:rPr lang="en-CA" dirty="0"/>
              <a:t> du </a:t>
            </a:r>
            <a:r>
              <a:rPr lang="en-CA" dirty="0" err="1"/>
              <a:t>projet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Développement</a:t>
            </a:r>
            <a:r>
              <a:rPr lang="en-CA" dirty="0"/>
              <a:t> de </a:t>
            </a:r>
            <a:r>
              <a:rPr lang="en-CA" dirty="0" err="1"/>
              <a:t>l’électronique</a:t>
            </a:r>
            <a:endParaRPr lang="en-CA" dirty="0"/>
          </a:p>
          <a:p>
            <a:pPr lvl="1"/>
            <a:r>
              <a:rPr lang="fr-CA" dirty="0"/>
              <a:t>Contrôle des moteurs</a:t>
            </a:r>
          </a:p>
          <a:p>
            <a:pPr lvl="1"/>
            <a:r>
              <a:rPr lang="fr-CA" dirty="0"/>
              <a:t>Définition exhaustive des capteurs et lecture</a:t>
            </a:r>
          </a:p>
          <a:p>
            <a:pPr lvl="1"/>
            <a:r>
              <a:rPr lang="fr-CA" dirty="0"/>
              <a:t>Conception de l’alimentation</a:t>
            </a:r>
          </a:p>
          <a:p>
            <a:pPr lvl="1"/>
            <a:endParaRPr lang="fr-CA" dirty="0"/>
          </a:p>
          <a:p>
            <a:r>
              <a:rPr lang="fr-CA" dirty="0" err="1"/>
              <a:t>Développemnent</a:t>
            </a:r>
            <a:r>
              <a:rPr lang="fr-CA" dirty="0"/>
              <a:t> de la mécanique</a:t>
            </a:r>
          </a:p>
          <a:p>
            <a:pPr lvl="1"/>
            <a:r>
              <a:rPr lang="fr-CA" dirty="0"/>
              <a:t>Exploration solutions de réducteur</a:t>
            </a:r>
          </a:p>
          <a:p>
            <a:pPr lvl="1"/>
            <a:r>
              <a:rPr lang="fr-CA" dirty="0"/>
              <a:t>Conception de la structure</a:t>
            </a:r>
          </a:p>
          <a:p>
            <a:pPr lvl="1"/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AB51-4B37-4109-A8AC-38753CBA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609447-6D8B-45B6-A89A-C17CE2B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F5F3D-C6A2-46EB-B86F-E6DD31D3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2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48686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pPr lvl="1">
              <a:lnSpc>
                <a:spcPct val="200000"/>
              </a:lnSpc>
            </a:pPr>
            <a:r>
              <a:rPr lang="fr-CA" dirty="0"/>
              <a:t>Plateforme Raspberry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158FE-151A-48B5-8E61-6050DC9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Microstepping</a:t>
            </a:r>
            <a:endParaRPr lang="fr-CA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AF16C0-BB8C-4D5E-A819-7420B358A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1"/>
          <a:stretch/>
        </p:blipFill>
        <p:spPr>
          <a:xfrm>
            <a:off x="3919631" y="3010641"/>
            <a:ext cx="7922745" cy="334570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FFF35D-C857-4C25-8D12-391EB3E9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B3DB8-E528-4C20-9E1A-8A93ED6E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9D070-5F48-4FEA-BA03-13A3BA12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0BB779D-0D91-4CA1-86E3-7D4C257E1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7" y="2004779"/>
            <a:ext cx="3211556" cy="35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des </a:t>
            </a:r>
            <a:r>
              <a:rPr lang="en-CA" dirty="0" err="1"/>
              <a:t>moteurs</a:t>
            </a:r>
            <a:r>
              <a:rPr lang="en-CA" dirty="0"/>
              <a:t> </a:t>
            </a:r>
            <a:r>
              <a:rPr lang="en-CA" dirty="0" err="1"/>
              <a:t>leurs</a:t>
            </a:r>
            <a:r>
              <a:rPr lang="en-CA" dirty="0"/>
              <a:t> drivers </a:t>
            </a:r>
          </a:p>
          <a:p>
            <a:pPr lvl="1"/>
            <a:r>
              <a:rPr lang="en-CA" dirty="0"/>
              <a:t>Premiers tests de </a:t>
            </a:r>
            <a:r>
              <a:rPr lang="en-CA" dirty="0" err="1"/>
              <a:t>mouvement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Choix définitif des capteurs</a:t>
            </a:r>
          </a:p>
          <a:p>
            <a:pPr lvl="1"/>
            <a:r>
              <a:rPr lang="fr-CA" dirty="0"/>
              <a:t>Écriture des fonctions de contrôle du hardware (mouvement moteurs, lecture capteurs)</a:t>
            </a:r>
          </a:p>
          <a:p>
            <a:pPr lvl="1"/>
            <a:r>
              <a:rPr lang="fr-CA" dirty="0"/>
              <a:t>Carte électronique contenant :</a:t>
            </a:r>
          </a:p>
          <a:p>
            <a:pPr lvl="2"/>
            <a:r>
              <a:rPr lang="fr-CA" dirty="0"/>
              <a:t>Alimentation adaptée</a:t>
            </a:r>
          </a:p>
          <a:p>
            <a:pPr lvl="2"/>
            <a:r>
              <a:rPr lang="fr-CA" dirty="0"/>
              <a:t>Drivers moteurs</a:t>
            </a:r>
          </a:p>
          <a:p>
            <a:pPr lvl="2"/>
            <a:r>
              <a:rPr lang="fr-CA" dirty="0"/>
              <a:t>Raspberry</a:t>
            </a:r>
          </a:p>
          <a:p>
            <a:pPr lvl="2"/>
            <a:r>
              <a:rPr lang="fr-CA" dirty="0"/>
              <a:t>Capteurs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E38CE5-EEB7-BD1A-4A17-5B3DD16DE29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2935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Rpi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</a:t>
            </a:r>
            <a:r>
              <a:rPr lang="fr-FR" dirty="0" err="1"/>
              <a:t>Rpi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</a:t>
            </a:r>
            <a:r>
              <a:rPr lang="fr-FR" dirty="0" err="1">
                <a:sym typeface="Wingdings" panose="05000000000000000000" pitchFamily="2" charset="2"/>
              </a:rPr>
              <a:t>Rpi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251F6-0979-C034-7C60-E3B77E1DA004}"/>
              </a:ext>
            </a:extLst>
          </p:cNvPr>
          <p:cNvSpPr/>
          <p:nvPr/>
        </p:nvSpPr>
        <p:spPr>
          <a:xfrm>
            <a:off x="8229600" y="5273040"/>
            <a:ext cx="1666240" cy="528320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8212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Python</a:t>
            </a:r>
          </a:p>
          <a:p>
            <a:r>
              <a:rPr lang="fr-FR" dirty="0" err="1"/>
              <a:t>Rpi</a:t>
            </a:r>
            <a:r>
              <a:rPr lang="fr-FR" dirty="0"/>
              <a:t> : performances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5952720" y="4362652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Étude des solutions possible</a:t>
            </a:r>
          </a:p>
          <a:p>
            <a:pPr lvl="1"/>
            <a:r>
              <a:rPr lang="en-CA" dirty="0" err="1"/>
              <a:t>Récupération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templates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Adapter les Template : </a:t>
            </a:r>
          </a:p>
          <a:p>
            <a:pPr lvl="2"/>
            <a:r>
              <a:rPr lang="fr-CA" dirty="0"/>
              <a:t>Au type de </a:t>
            </a:r>
            <a:r>
              <a:rPr lang="fr-CA" dirty="0" err="1"/>
              <a:t>device</a:t>
            </a:r>
            <a:endParaRPr lang="fr-CA" dirty="0"/>
          </a:p>
          <a:p>
            <a:pPr lvl="2"/>
            <a:r>
              <a:rPr lang="fr-CA" dirty="0"/>
              <a:t>Préparer le contrôle 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315514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Base Equatoriale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à l’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Split Ring Compound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épicycloïdale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09D63-93C3-7CED-2BD2-E3E4507A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Fonctionnement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F2FEA39-1225-2394-4770-B78DD5BDA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5" y="1711369"/>
            <a:ext cx="2233677" cy="223367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3FBB1B-CCAE-102E-24AE-2421099B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6D13C-95A7-0C4B-A78C-2E80AEE9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F009B-E6BA-C7A1-D073-1D17B686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A9595B3-D91A-03DE-C219-72C1B042F8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46" y="4156739"/>
            <a:ext cx="2233676" cy="2233676"/>
          </a:xfrm>
          <a:prstGeom prst="rect">
            <a:avLst/>
          </a:prstGeom>
        </p:spPr>
      </p:pic>
      <p:pic>
        <p:nvPicPr>
          <p:cNvPr id="37" name="null">
            <a:hlinkClick r:id="" action="ppaction://media"/>
            <a:extLst>
              <a:ext uri="{FF2B5EF4-FFF2-40B4-BE49-F238E27FC236}">
                <a16:creationId xmlns:a16="http://schemas.microsoft.com/office/drawing/2014/main" id="{48DBD97E-DA6B-FB79-6A14-3DCF0A2FF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8201" y="2248410"/>
            <a:ext cx="6032484" cy="3393272"/>
          </a:xfrm>
          <a:prstGeom prst="rect">
            <a:avLst/>
          </a:prstGeom>
        </p:spPr>
      </p:pic>
      <p:sp>
        <p:nvSpPr>
          <p:cNvPr id="38" name="Signe Plus 37">
            <a:extLst>
              <a:ext uri="{FF2B5EF4-FFF2-40B4-BE49-F238E27FC236}">
                <a16:creationId xmlns:a16="http://schemas.microsoft.com/office/drawing/2014/main" id="{F2CD67AE-2B57-6C8C-C6AC-FCFE026109D8}"/>
              </a:ext>
            </a:extLst>
          </p:cNvPr>
          <p:cNvSpPr/>
          <p:nvPr/>
        </p:nvSpPr>
        <p:spPr>
          <a:xfrm>
            <a:off x="204003" y="3429000"/>
            <a:ext cx="1268393" cy="1268393"/>
          </a:xfrm>
          <a:prstGeom prst="mathPlus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st égal à 38">
            <a:extLst>
              <a:ext uri="{FF2B5EF4-FFF2-40B4-BE49-F238E27FC236}">
                <a16:creationId xmlns:a16="http://schemas.microsoft.com/office/drawing/2014/main" id="{E18EA851-6D6E-0A01-9C46-0CC9E68ADB2A}"/>
              </a:ext>
            </a:extLst>
          </p:cNvPr>
          <p:cNvSpPr/>
          <p:nvPr/>
        </p:nvSpPr>
        <p:spPr>
          <a:xfrm>
            <a:off x="3832601" y="3429000"/>
            <a:ext cx="1625600" cy="1268393"/>
          </a:xfrm>
          <a:prstGeom prst="mathEqual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B8FDC-C71A-4062-9D4C-44FA0F15C3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7069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05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8" grpId="0" animBg="1"/>
      <p:bldP spid="38" grpId="1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22568CA-828F-4F7D-B1AF-741FDBFA3F4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90A1365-629C-400B-8E44-9B4F8FDF99FD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577492-F417-FE72-B398-AF467F8E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CBE25-FA33-F7CB-93C7-E2DD3599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1B7AF-A609-E2D3-B4ED-4AF86E26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22E6B-0B0D-35ED-9F39-9122E120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F2E94-34F7-23B2-0D89-063C248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FCCE37-4DAC-24BE-70E4-E2DF6927EE00}"/>
              </a:ext>
            </a:extLst>
          </p:cNvPr>
          <p:cNvGrpSpPr/>
          <p:nvPr/>
        </p:nvGrpSpPr>
        <p:grpSpPr>
          <a:xfrm>
            <a:off x="5267660" y="2078071"/>
            <a:ext cx="3638144" cy="3638144"/>
            <a:chOff x="5267660" y="2078071"/>
            <a:chExt cx="3638144" cy="363814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887C812-9365-C1A9-E758-0D7FEEFACFDD}"/>
                </a:ext>
              </a:extLst>
            </p:cNvPr>
            <p:cNvGrpSpPr/>
            <p:nvPr/>
          </p:nvGrpSpPr>
          <p:grpSpPr>
            <a:xfrm>
              <a:off x="5267660" y="2078071"/>
              <a:ext cx="3638144" cy="3638144"/>
              <a:chOff x="5832341" y="1945532"/>
              <a:chExt cx="3638144" cy="3638144"/>
            </a:xfrm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854C5A-60A4-E8FB-FBDD-5621678198E4}"/>
                  </a:ext>
                </a:extLst>
              </p:cNvPr>
              <p:cNvSpPr/>
              <p:nvPr/>
            </p:nvSpPr>
            <p:spPr>
              <a:xfrm>
                <a:off x="5832341" y="1945532"/>
                <a:ext cx="3638144" cy="3638144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C3A60204-676C-E703-EF5E-04458A79D35B}"/>
                  </a:ext>
                </a:extLst>
              </p:cNvPr>
              <p:cNvSpPr/>
              <p:nvPr/>
            </p:nvSpPr>
            <p:spPr>
              <a:xfrm>
                <a:off x="7314784" y="3427975"/>
                <a:ext cx="673259" cy="67325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1531E724-9847-260E-05A9-A746578CE1A9}"/>
                  </a:ext>
                </a:extLst>
              </p:cNvPr>
              <p:cNvSpPr/>
              <p:nvPr/>
            </p:nvSpPr>
            <p:spPr>
              <a:xfrm>
                <a:off x="7647500" y="2383536"/>
                <a:ext cx="1289198" cy="12891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DFE9D9B-9B11-997F-535C-ACF74267E1B7}"/>
                </a:ext>
              </a:extLst>
            </p:cNvPr>
            <p:cNvGrpSpPr/>
            <p:nvPr/>
          </p:nvGrpSpPr>
          <p:grpSpPr>
            <a:xfrm>
              <a:off x="5339211" y="2149622"/>
              <a:ext cx="3495042" cy="3495042"/>
              <a:chOff x="5903892" y="2017083"/>
              <a:chExt cx="3495042" cy="3495042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C814AA8-462C-F7C0-F849-F0A32FFBA372}"/>
                  </a:ext>
                </a:extLst>
              </p:cNvPr>
              <p:cNvSpPr/>
              <p:nvPr/>
            </p:nvSpPr>
            <p:spPr>
              <a:xfrm>
                <a:off x="5903892" y="2017083"/>
                <a:ext cx="3495042" cy="3495042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rgbClr val="EE78D5">
                  <a:alpha val="8980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25EEBEA6-C599-F131-26CC-391373ACC4A9}"/>
                  </a:ext>
                </a:extLst>
              </p:cNvPr>
              <p:cNvSpPr/>
              <p:nvPr/>
            </p:nvSpPr>
            <p:spPr>
              <a:xfrm>
                <a:off x="7741261" y="2457521"/>
                <a:ext cx="1135394" cy="113539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931D8F-33BF-2359-0F36-BFF51C1B5991}"/>
              </a:ext>
            </a:extLst>
          </p:cNvPr>
          <p:cNvGrpSpPr/>
          <p:nvPr/>
        </p:nvGrpSpPr>
        <p:grpSpPr>
          <a:xfrm>
            <a:off x="680861" y="2312077"/>
            <a:ext cx="3638144" cy="3638144"/>
            <a:chOff x="5832341" y="1945532"/>
            <a:chExt cx="3638144" cy="3638144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F2A7FD5-0CD4-ACB7-D84A-FBFA3F514C5C}"/>
                </a:ext>
              </a:extLst>
            </p:cNvPr>
            <p:cNvSpPr/>
            <p:nvPr/>
          </p:nvSpPr>
          <p:spPr>
            <a:xfrm>
              <a:off x="5832341" y="1945532"/>
              <a:ext cx="3638144" cy="3638144"/>
            </a:xfrm>
            <a:custGeom>
              <a:avLst/>
              <a:gdLst>
                <a:gd name="connsiteX0" fmla="*/ 1819072 w 3638144"/>
                <a:gd name="connsiteY0" fmla="*/ 192932 h 3638144"/>
                <a:gd name="connsiteX1" fmla="*/ 192932 w 3638144"/>
                <a:gd name="connsiteY1" fmla="*/ 1819072 h 3638144"/>
                <a:gd name="connsiteX2" fmla="*/ 1819072 w 3638144"/>
                <a:gd name="connsiteY2" fmla="*/ 3445212 h 3638144"/>
                <a:gd name="connsiteX3" fmla="*/ 3445212 w 3638144"/>
                <a:gd name="connsiteY3" fmla="*/ 1819072 h 3638144"/>
                <a:gd name="connsiteX4" fmla="*/ 1819072 w 3638144"/>
                <a:gd name="connsiteY4" fmla="*/ 192932 h 3638144"/>
                <a:gd name="connsiteX5" fmla="*/ 1819072 w 3638144"/>
                <a:gd name="connsiteY5" fmla="*/ 0 h 3638144"/>
                <a:gd name="connsiteX6" fmla="*/ 3638144 w 3638144"/>
                <a:gd name="connsiteY6" fmla="*/ 1819072 h 3638144"/>
                <a:gd name="connsiteX7" fmla="*/ 1819072 w 3638144"/>
                <a:gd name="connsiteY7" fmla="*/ 3638144 h 3638144"/>
                <a:gd name="connsiteX8" fmla="*/ 0 w 3638144"/>
                <a:gd name="connsiteY8" fmla="*/ 1819072 h 3638144"/>
                <a:gd name="connsiteX9" fmla="*/ 1819072 w 3638144"/>
                <a:gd name="connsiteY9" fmla="*/ 0 h 363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8144" h="3638144">
                  <a:moveTo>
                    <a:pt x="1819072" y="192932"/>
                  </a:moveTo>
                  <a:cubicBezTo>
                    <a:pt x="920980" y="192932"/>
                    <a:pt x="192932" y="920980"/>
                    <a:pt x="192932" y="1819072"/>
                  </a:cubicBezTo>
                  <a:cubicBezTo>
                    <a:pt x="192932" y="2717164"/>
                    <a:pt x="920980" y="3445212"/>
                    <a:pt x="1819072" y="3445212"/>
                  </a:cubicBezTo>
                  <a:cubicBezTo>
                    <a:pt x="2717164" y="3445212"/>
                    <a:pt x="3445212" y="2717164"/>
                    <a:pt x="3445212" y="1819072"/>
                  </a:cubicBezTo>
                  <a:cubicBezTo>
                    <a:pt x="3445212" y="920980"/>
                    <a:pt x="2717164" y="192932"/>
                    <a:pt x="1819072" y="192932"/>
                  </a:cubicBezTo>
                  <a:close/>
                  <a:moveTo>
                    <a:pt x="1819072" y="0"/>
                  </a:moveTo>
                  <a:cubicBezTo>
                    <a:pt x="2823718" y="0"/>
                    <a:pt x="3638144" y="814426"/>
                    <a:pt x="3638144" y="1819072"/>
                  </a:cubicBezTo>
                  <a:cubicBezTo>
                    <a:pt x="3638144" y="2823718"/>
                    <a:pt x="2823718" y="3638144"/>
                    <a:pt x="1819072" y="3638144"/>
                  </a:cubicBezTo>
                  <a:cubicBezTo>
                    <a:pt x="814426" y="3638144"/>
                    <a:pt x="0" y="2823718"/>
                    <a:pt x="0" y="1819072"/>
                  </a:cubicBezTo>
                  <a:cubicBezTo>
                    <a:pt x="0" y="814426"/>
                    <a:pt x="814426" y="0"/>
                    <a:pt x="181907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6528BFB-EC30-722E-08C2-A3206883F879}"/>
                </a:ext>
              </a:extLst>
            </p:cNvPr>
            <p:cNvSpPr/>
            <p:nvPr/>
          </p:nvSpPr>
          <p:spPr>
            <a:xfrm>
              <a:off x="7314784" y="3427975"/>
              <a:ext cx="673259" cy="6732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E9F4EF3-3CD7-53BD-8C53-CC0ACFABCE9E}"/>
                </a:ext>
              </a:extLst>
            </p:cNvPr>
            <p:cNvSpPr/>
            <p:nvPr/>
          </p:nvSpPr>
          <p:spPr>
            <a:xfrm>
              <a:off x="7647500" y="2383536"/>
              <a:ext cx="1289198" cy="128919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A6AC4A8-433E-E76D-EA2C-90A705089D7C}"/>
              </a:ext>
            </a:extLst>
          </p:cNvPr>
          <p:cNvCxnSpPr>
            <a:cxnSpLocks/>
          </p:cNvCxnSpPr>
          <p:nvPr/>
        </p:nvCxnSpPr>
        <p:spPr>
          <a:xfrm>
            <a:off x="2496020" y="4131149"/>
            <a:ext cx="1180553" cy="1113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9BB300-BDC3-6306-44E0-A28C0B7B2DB5}"/>
              </a:ext>
            </a:extLst>
          </p:cNvPr>
          <p:cNvCxnSpPr>
            <a:cxnSpLocks/>
          </p:cNvCxnSpPr>
          <p:nvPr/>
        </p:nvCxnSpPr>
        <p:spPr>
          <a:xfrm>
            <a:off x="3170078" y="3422904"/>
            <a:ext cx="1197343" cy="10870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082E8B7-1FD7-578E-289B-40700F637D6E}"/>
              </a:ext>
            </a:extLst>
          </p:cNvPr>
          <p:cNvCxnSpPr/>
          <p:nvPr/>
        </p:nvCxnSpPr>
        <p:spPr>
          <a:xfrm>
            <a:off x="3621302" y="2955884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CB0881-8E84-0FE6-C28E-FBAE4C86232D}"/>
              </a:ext>
            </a:extLst>
          </p:cNvPr>
          <p:cNvCxnSpPr>
            <a:cxnSpLocks/>
            <a:endCxn id="23" idx="7"/>
          </p:cNvCxnSpPr>
          <p:nvPr/>
        </p:nvCxnSpPr>
        <p:spPr>
          <a:xfrm flipV="1">
            <a:off x="2496020" y="2938880"/>
            <a:ext cx="1100399" cy="11922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2F2F04E-B32F-DEB5-A098-0A03EF004CCC}"/>
              </a:ext>
            </a:extLst>
          </p:cNvPr>
          <p:cNvCxnSpPr>
            <a:cxnSpLocks/>
          </p:cNvCxnSpPr>
          <p:nvPr/>
        </p:nvCxnSpPr>
        <p:spPr>
          <a:xfrm>
            <a:off x="2740164" y="3871414"/>
            <a:ext cx="1201115" cy="10880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9DBECDE-89A3-16A0-03E8-8CF904314E24}"/>
              </a:ext>
            </a:extLst>
          </p:cNvPr>
          <p:cNvCxnSpPr>
            <a:cxnSpLocks/>
          </p:cNvCxnSpPr>
          <p:nvPr/>
        </p:nvCxnSpPr>
        <p:spPr>
          <a:xfrm>
            <a:off x="7086556" y="3896252"/>
            <a:ext cx="1225418" cy="112314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0E3C082-5AC2-D6ED-232E-35F6BECC2E2F}"/>
              </a:ext>
            </a:extLst>
          </p:cNvPr>
          <p:cNvCxnSpPr>
            <a:cxnSpLocks/>
          </p:cNvCxnSpPr>
          <p:nvPr/>
        </p:nvCxnSpPr>
        <p:spPr>
          <a:xfrm>
            <a:off x="7760614" y="3188007"/>
            <a:ext cx="1216741" cy="111437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B4D4A9F-286B-0F6A-50C9-B70087B28D83}"/>
              </a:ext>
            </a:extLst>
          </p:cNvPr>
          <p:cNvCxnSpPr/>
          <p:nvPr/>
        </p:nvCxnSpPr>
        <p:spPr>
          <a:xfrm>
            <a:off x="8150352" y="2757413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418473-42B8-552A-DACB-ECC2450619CC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7086556" y="2756335"/>
            <a:ext cx="1059143" cy="113991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ABB4935-AF36-B753-D452-D47F2062871D}"/>
              </a:ext>
            </a:extLst>
          </p:cNvPr>
          <p:cNvCxnSpPr>
            <a:cxnSpLocks/>
          </p:cNvCxnSpPr>
          <p:nvPr/>
        </p:nvCxnSpPr>
        <p:spPr>
          <a:xfrm>
            <a:off x="7330700" y="3636517"/>
            <a:ext cx="1232509" cy="11333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DB9F0-8837-2816-84CA-5699FDEFDD9B}"/>
              </a:ext>
            </a:extLst>
          </p:cNvPr>
          <p:cNvSpPr txBox="1"/>
          <p:nvPr/>
        </p:nvSpPr>
        <p:spPr>
          <a:xfrm>
            <a:off x="3046219" y="44117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BD69B74-7F9E-1A9E-0236-DA3580B7B7F6}"/>
              </a:ext>
            </a:extLst>
          </p:cNvPr>
          <p:cNvSpPr txBox="1"/>
          <p:nvPr/>
        </p:nvSpPr>
        <p:spPr>
          <a:xfrm>
            <a:off x="3438249" y="4027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7414AD-6E18-30F6-AD4B-936C971E91F2}"/>
              </a:ext>
            </a:extLst>
          </p:cNvPr>
          <p:cNvSpPr txBox="1"/>
          <p:nvPr/>
        </p:nvSpPr>
        <p:spPr>
          <a:xfrm>
            <a:off x="3712464" y="35342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B25FC9-27DF-D486-3FC7-CEDED981184D}"/>
              </a:ext>
            </a:extLst>
          </p:cNvPr>
          <p:cNvSpPr txBox="1"/>
          <p:nvPr/>
        </p:nvSpPr>
        <p:spPr>
          <a:xfrm>
            <a:off x="7927601" y="37893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6835B43-FFBC-43F5-FA58-F2423D47117D}"/>
              </a:ext>
            </a:extLst>
          </p:cNvPr>
          <p:cNvSpPr txBox="1"/>
          <p:nvPr/>
        </p:nvSpPr>
        <p:spPr>
          <a:xfrm>
            <a:off x="8243539" y="337191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85C991-1FC9-C41F-F658-46DF4C0DD3FB}"/>
              </a:ext>
            </a:extLst>
          </p:cNvPr>
          <p:cNvSpPr txBox="1"/>
          <p:nvPr/>
        </p:nvSpPr>
        <p:spPr>
          <a:xfrm>
            <a:off x="7630802" y="41248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/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blipFill>
                <a:blip r:embed="rId2"/>
                <a:stretch>
                  <a:fillRect l="-3292" r="-412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/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blipFill>
                <a:blip r:embed="rId3"/>
                <a:stretch>
                  <a:fillRect l="-1852" r="-617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78FFCF3-2025-4327-870D-42A49847D86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151496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3D5FC-80A9-468A-8AB9-FCE72518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EC46F-D026-4E98-9C17-12132A2D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du type de </a:t>
            </a:r>
            <a:r>
              <a:rPr lang="en-CA" dirty="0" err="1"/>
              <a:t>réducteur</a:t>
            </a:r>
            <a:endParaRPr lang="en-CA" dirty="0"/>
          </a:p>
          <a:p>
            <a:pPr lvl="1"/>
            <a:r>
              <a:rPr lang="en-CA" dirty="0"/>
              <a:t>Premiers </a:t>
            </a:r>
            <a:r>
              <a:rPr lang="en-CA" dirty="0" err="1"/>
              <a:t>essais</a:t>
            </a:r>
            <a:r>
              <a:rPr lang="en-CA" dirty="0"/>
              <a:t> de validation de la techno</a:t>
            </a:r>
          </a:p>
          <a:p>
            <a:pPr lvl="1"/>
            <a:r>
              <a:rPr lang="en-CA" dirty="0"/>
              <a:t>CAD monture pour exploration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Améliorer design  réducteur</a:t>
            </a:r>
          </a:p>
          <a:p>
            <a:pPr lvl="1"/>
            <a:r>
              <a:rPr lang="fr-CA" dirty="0"/>
              <a:t>Construire méthodo conception réducteur</a:t>
            </a:r>
          </a:p>
          <a:p>
            <a:pPr lvl="1"/>
            <a:r>
              <a:rPr lang="fr-CA" dirty="0"/>
              <a:t>Concevoir structure monture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CE16D-A7E8-4053-BDD2-97EED6E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99360-1542-45D1-86E7-EA461B5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319833-8B0B-499E-ABB0-5D4755C4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0A3AD3-CBA7-49F0-86DE-60832F51F74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138078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39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440704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/>
              <a:t>Pointage précis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d'intérêt.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Suivi des objets célestes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Astrophotographie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endParaRPr lang="fr-FR" sz="2300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E3B50-0DFF-4126-9EAA-083AA876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du projet :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B7B47-00BB-46AE-9D0D-CDEB4EB0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personnels (défi, apprentissage, …)</a:t>
            </a:r>
          </a:p>
          <a:p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0B63F-0987-40CA-B783-A39B262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1738F3-49E9-4865-82F3-EBDF5C44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0B06BF-B2D1-4F5F-A960-B944C0F5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3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8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38784"/>
              </p:ext>
            </p:extLst>
          </p:nvPr>
        </p:nvGraphicFramePr>
        <p:xfrm>
          <a:off x="663102" y="1790560"/>
          <a:ext cx="10865796" cy="432974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Supporter un DSLR avec des objectifs jusqu'à 300 mm de focale, pour une charge totale de 2 à 3 kg.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Conception légère et compacte, adaptée au transport dans un sac à dos standard.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Faible, adaptée aux sorties sur le terrain.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Pilotage via un PC utilisant le logiciel d'astrophotographie NINA.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Fabrication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Moyens de fabrication accessibles (Fablab et matériel personnel)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52779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samedi 1er mars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1750</Words>
  <Application>Microsoft Office PowerPoint</Application>
  <PresentationFormat>Grand écran</PresentationFormat>
  <Paragraphs>386</Paragraphs>
  <Slides>40</Slides>
  <Notes>0</Notes>
  <HiddenSlides>7</HiddenSlides>
  <MMClips>4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Fugaz One</vt:lpstr>
      <vt:lpstr>Rubik</vt:lpstr>
      <vt:lpstr>Arial</vt:lpstr>
      <vt:lpstr>Calibri</vt:lpstr>
      <vt:lpstr>Cambria Math</vt:lpstr>
      <vt:lpstr>Courier New</vt:lpstr>
      <vt:lpstr>Wingdings</vt:lpstr>
      <vt:lpstr>Thème Office</vt:lpstr>
      <vt:lpstr>Starget</vt:lpstr>
      <vt:lpstr>Présentation du projet</vt:lpstr>
      <vt:lpstr>Qu’est-ce que Starget</vt:lpstr>
      <vt:lpstr>Utilité d'une monture astronomique :</vt:lpstr>
      <vt:lpstr>Utilité d’une monture astronomique</vt:lpstr>
      <vt:lpstr>Objectifs du projet :</vt:lpstr>
      <vt:lpstr>Aspects généraux du projet</vt:lpstr>
      <vt:lpstr>Exigences</vt:lpstr>
      <vt:lpstr>Architecture de Starget</vt:lpstr>
      <vt:lpstr>Roadmap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Microstepping</vt:lpstr>
      <vt:lpstr>Capteurs</vt:lpstr>
      <vt:lpstr>État du projet</vt:lpstr>
      <vt:lpstr>Conception logicielle</vt:lpstr>
      <vt:lpstr>Structure logicielle</vt:lpstr>
      <vt:lpstr>Choix technologique</vt:lpstr>
      <vt:lpstr>Architecture de Starget</vt:lpstr>
      <vt:lpstr>Choix technologique</vt:lpstr>
      <vt:lpstr>Conception logicielle : Embarqué</vt:lpstr>
      <vt:lpstr>État du projet</vt:lpstr>
      <vt:lpstr>Conception mécanique</vt:lpstr>
      <vt:lpstr>Choix de l’architecture</vt:lpstr>
      <vt:lpstr>Choix de l’architecture</vt:lpstr>
      <vt:lpstr>Choix du reducteur</vt:lpstr>
      <vt:lpstr>Fonctionnement d’un SRCP Gear </vt:lpstr>
      <vt:lpstr>Test du design du réducteur</vt:lpstr>
      <vt:lpstr>Test du design du réducteur</vt:lpstr>
      <vt:lpstr>Conception d’un SRCP Gear </vt:lpstr>
      <vt:lpstr>Conception d’un SRCP Gear </vt:lpstr>
      <vt:lpstr>Design préliminaire : Monture</vt:lpstr>
      <vt:lpstr>État du projet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69</cp:revision>
  <dcterms:created xsi:type="dcterms:W3CDTF">2025-01-09T23:17:32Z</dcterms:created>
  <dcterms:modified xsi:type="dcterms:W3CDTF">2025-03-01T17:31:31Z</dcterms:modified>
</cp:coreProperties>
</file>